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70" r:id="rId4"/>
    <p:sldId id="261" r:id="rId5"/>
    <p:sldId id="268" r:id="rId6"/>
    <p:sldId id="262" r:id="rId7"/>
    <p:sldId id="27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5914" autoAdjust="0"/>
  </p:normalViewPr>
  <p:slideViewPr>
    <p:cSldViewPr snapToGrid="0" snapToObjects="1">
      <p:cViewPr varScale="1">
        <p:scale>
          <a:sx n="50" d="100"/>
          <a:sy n="50" d="100"/>
        </p:scale>
        <p:origin x="173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AA75F-33DE-E74F-B201-73EB8D5FCBA6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CAA52-0402-AA47-AA18-923E06835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0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pitchFamily="-93" charset="-128"/>
                <a:cs typeface="ＭＳ Ｐゴシック" pitchFamily="-93" charset="-128"/>
              </a:rPr>
              <a:t> </a:t>
            </a:r>
            <a:endParaRPr lang="en-US" dirty="0"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15595C-E239-5F41-9784-6FF7EEC8BCB2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9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CAA52-0402-AA47-AA18-923E068359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John Dewey, </a:t>
            </a:r>
            <a:r>
              <a:rPr lang="en-US" dirty="0" err="1" smtClean="0"/>
              <a:t>american</a:t>
            </a:r>
            <a:r>
              <a:rPr lang="en-US" dirty="0" smtClean="0"/>
              <a:t> educationalist and philosopher – view of education of need to learn by</a:t>
            </a:r>
            <a:r>
              <a:rPr lang="en-US" baseline="0" dirty="0" smtClean="0"/>
              <a:t> doing; believed that humans learn through a hands-on approach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 do </a:t>
            </a:r>
            <a:r>
              <a:rPr lang="en-US" baseline="0" dirty="0" err="1" smtClean="0"/>
              <a:t>artforms</a:t>
            </a:r>
            <a:r>
              <a:rPr lang="en-US" baseline="0" dirty="0" smtClean="0"/>
              <a:t> provide opportunities for reflection – CPD – opportunities to reflect – RS last year, competent learners and being awake to learning, peer network last year;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dept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whatsapp</a:t>
            </a:r>
            <a:r>
              <a:rPr lang="en-US" baseline="0" dirty="0" smtClean="0"/>
              <a:t> groups; team meetings, peer relationships, informal </a:t>
            </a:r>
            <a:r>
              <a:rPr lang="en-US" baseline="0" dirty="0" err="1" smtClean="0"/>
              <a:t>opps</a:t>
            </a:r>
            <a:r>
              <a:rPr lang="en-US" baseline="0" dirty="0" smtClean="0"/>
              <a:t>; PD procedure;  spare eyes – informal support (mentioned last year – problem Y9 class, use of language) and formal lesson observation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CAA52-0402-AA47-AA18-923E068359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What have you adapted / developed and how has your teaching developed?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prompt on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CAA52-0402-AA47-AA18-923E068359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the year – focus on teaching rather than other activities (concerts etc)</a:t>
            </a:r>
          </a:p>
          <a:p>
            <a:endParaRPr lang="en-US" dirty="0" smtClean="0"/>
          </a:p>
          <a:p>
            <a:r>
              <a:rPr lang="en-US" dirty="0" smtClean="0"/>
              <a:t>how did last year’s training (or any other training / observations / peer sharing)  impact on your teaching?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CAA52-0402-AA47-AA18-923E068359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97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What have you adapted / developed and how has your teaching developed?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prompt on </a:t>
            </a:r>
            <a:r>
              <a:rPr lang="en-US" sz="1200" smtClean="0"/>
              <a:t>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CAA52-0402-AA47-AA18-923E068359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 my session (plenary) – back to song (which I took</a:t>
            </a:r>
            <a:r>
              <a:rPr lang="en-US" baseline="0" dirty="0" smtClean="0"/>
              <a:t> from last year’s learning)</a:t>
            </a:r>
          </a:p>
          <a:p>
            <a:r>
              <a:rPr lang="en-US" baseline="0" dirty="0" smtClean="0"/>
              <a:t>examine how we worked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what if group work goes wrong – learn how to work co-operatively – smaller groups; or group roles – leader, encourager, resource manager, timekeeper, recorder/writer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CAA52-0402-AA47-AA18-923E068359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D715-5D3A-6D4E-9551-D4AC4E891279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DF2B-3B70-604B-962B-DD12140545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Raising your teaching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Helping children to learn better</a:t>
            </a:r>
            <a:endParaRPr lang="en-US" dirty="0"/>
          </a:p>
        </p:txBody>
      </p:sp>
      <p:pic>
        <p:nvPicPr>
          <p:cNvPr id="4" name="Picture 4" descr="ArtForms logo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875" y="6075363"/>
            <a:ext cx="20431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93" charset="-128"/>
                <a:cs typeface="ＭＳ Ｐゴシック" pitchFamily="-93" charset="-128"/>
              </a:rPr>
              <a:t>Starting with a song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8229600" cy="4525963"/>
          </a:xfrm>
        </p:spPr>
        <p:txBody>
          <a:bodyPr/>
          <a:lstStyle/>
          <a:p>
            <a:pPr marL="0" indent="0">
              <a:buFont typeface="Arial" pitchFamily="-93" charset="0"/>
              <a:buNone/>
            </a:pPr>
            <a:r>
              <a:rPr lang="en-US" sz="2800" dirty="0" err="1">
                <a:ea typeface="ＭＳ Ｐゴシック" pitchFamily="-93" charset="-128"/>
                <a:cs typeface="ＭＳ Ｐゴシック" pitchFamily="-93" charset="-128"/>
              </a:rPr>
              <a:t>Salibonani</a:t>
            </a:r>
            <a:r>
              <a:rPr lang="en-US" sz="2800" dirty="0">
                <a:ea typeface="ＭＳ Ｐゴシック" pitchFamily="-93" charset="-128"/>
                <a:cs typeface="ＭＳ Ｐゴシック" pitchFamily="-93" charset="-128"/>
              </a:rPr>
              <a:t> – a Hello song from Zimbabwe </a:t>
            </a:r>
            <a:endParaRPr lang="en-US" sz="1000" dirty="0">
              <a:ea typeface="ＭＳ Ｐゴシック" pitchFamily="-93" charset="-128"/>
              <a:cs typeface="ＭＳ Ｐゴシック" pitchFamily="-93" charset="-128"/>
            </a:endParaRPr>
          </a:p>
          <a:p>
            <a:pPr marL="0" indent="0">
              <a:buFont typeface="Arial" pitchFamily="-93" charset="0"/>
              <a:buNone/>
            </a:pPr>
            <a:endParaRPr lang="en-US" sz="1000" dirty="0">
              <a:ea typeface="ＭＳ Ｐゴシック" pitchFamily="-93" charset="-128"/>
              <a:cs typeface="ＭＳ Ｐゴシック" pitchFamily="-93" charset="-128"/>
            </a:endParaRPr>
          </a:p>
          <a:p>
            <a:pPr marL="0" indent="0">
              <a:buFont typeface="Arial" pitchFamily="-93" charset="0"/>
              <a:buNone/>
            </a:pPr>
            <a:r>
              <a:rPr lang="en-US" sz="2800" dirty="0">
                <a:ea typeface="ＭＳ Ｐゴシック" pitchFamily="-93" charset="-128"/>
                <a:cs typeface="ＭＳ Ｐゴシック" pitchFamily="-93" charset="-128"/>
              </a:rPr>
              <a:t>Our actions were:</a:t>
            </a:r>
          </a:p>
          <a:p>
            <a:pPr marL="0" indent="0">
              <a:buFont typeface="Arial" pitchFamily="-93" charset="0"/>
              <a:buNone/>
            </a:pPr>
            <a:r>
              <a:rPr lang="en-US" sz="2800" dirty="0">
                <a:ea typeface="ＭＳ Ｐゴシック" pitchFamily="-93" charset="-128"/>
                <a:cs typeface="ＭＳ Ｐゴシック" pitchFamily="-93" charset="-128"/>
              </a:rPr>
              <a:t>Walk on beat </a:t>
            </a:r>
            <a:r>
              <a:rPr lang="en-US" sz="2800" dirty="0" err="1">
                <a:ea typeface="ＭＳ Ｐゴシック" pitchFamily="-93" charset="-128"/>
                <a:cs typeface="ＭＳ Ｐゴシック" pitchFamily="-93" charset="-128"/>
              </a:rPr>
              <a:t>x</a:t>
            </a:r>
            <a:r>
              <a:rPr lang="en-US" sz="2800" dirty="0">
                <a:ea typeface="ＭＳ Ｐゴシック" pitchFamily="-93" charset="-128"/>
                <a:cs typeface="ＭＳ Ｐゴシック" pitchFamily="-93" charset="-128"/>
              </a:rPr>
              <a:t> 4</a:t>
            </a:r>
          </a:p>
          <a:p>
            <a:pPr marL="0" indent="0">
              <a:buFont typeface="Arial" pitchFamily="-93" charset="0"/>
              <a:buNone/>
            </a:pPr>
            <a:r>
              <a:rPr lang="en-US" sz="2800" dirty="0">
                <a:ea typeface="ＭＳ Ｐゴシック" pitchFamily="-93" charset="-128"/>
                <a:cs typeface="ＭＳ Ｐゴシック" pitchFamily="-93" charset="-128"/>
              </a:rPr>
              <a:t>Knee knee chest chest clap hands out (hands out became a tap on partner’s hands)</a:t>
            </a:r>
          </a:p>
          <a:p>
            <a:pPr marL="0" indent="0">
              <a:buFont typeface="Arial" pitchFamily="-93" charset="0"/>
              <a:buNone/>
            </a:pPr>
            <a:endParaRPr lang="en-US" sz="1000" dirty="0">
              <a:ea typeface="ＭＳ Ｐゴシック" pitchFamily="-93" charset="-128"/>
              <a:cs typeface="ＭＳ Ｐゴシック" pitchFamily="-93" charset="-128"/>
            </a:endParaRPr>
          </a:p>
          <a:p>
            <a:pPr marL="0" indent="0">
              <a:buFont typeface="Arial" pitchFamily="-93" charset="0"/>
              <a:buNone/>
            </a:pPr>
            <a:r>
              <a:rPr lang="en-US" sz="2800" dirty="0">
                <a:ea typeface="ＭＳ Ｐゴシック" pitchFamily="-93" charset="-128"/>
                <a:cs typeface="ＭＳ Ｐゴシック" pitchFamily="-93" charset="-128"/>
              </a:rPr>
              <a:t>Teach the song marching on the spot then move around the room </a:t>
            </a:r>
          </a:p>
          <a:p>
            <a:pPr marL="0" indent="0">
              <a:buFont typeface="Arial" pitchFamily="-93" charset="0"/>
              <a:buNone/>
            </a:pPr>
            <a:r>
              <a:rPr lang="en-US" sz="2800" dirty="0">
                <a:ea typeface="ＭＳ Ｐゴシック" pitchFamily="-93" charset="-128"/>
                <a:cs typeface="ＭＳ Ｐゴシック" pitchFamily="-93" charset="-128"/>
              </a:rPr>
              <a:t>Musical Concepts – pulse, </a:t>
            </a:r>
            <a:r>
              <a:rPr lang="en-US" sz="2800" dirty="0" smtClean="0">
                <a:ea typeface="ＭＳ Ｐゴシック" pitchFamily="-93" charset="-128"/>
                <a:cs typeface="ＭＳ Ｐゴシック" pitchFamily="-93" charset="-128"/>
              </a:rPr>
              <a:t>rhythm, phrase length</a:t>
            </a:r>
            <a:endParaRPr lang="en-US" sz="2800" dirty="0">
              <a:ea typeface="ＭＳ Ｐゴシック" pitchFamily="-93" charset="-128"/>
              <a:cs typeface="ＭＳ Ｐゴシック" pitchFamily="-93" charset="-128"/>
            </a:endParaRPr>
          </a:p>
        </p:txBody>
      </p:sp>
      <p:pic>
        <p:nvPicPr>
          <p:cNvPr id="22532" name="Picture 4" descr="ArtForms logo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75" y="6075363"/>
            <a:ext cx="20431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of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provide an opportunity to reflect on and share good practice</a:t>
            </a:r>
          </a:p>
          <a:p>
            <a:r>
              <a:rPr lang="en-US" dirty="0" smtClean="0"/>
              <a:t>to examine and experience strategies for collaborative learning</a:t>
            </a:r>
          </a:p>
          <a:p>
            <a:r>
              <a:rPr lang="en-US" dirty="0" smtClean="0"/>
              <a:t>to discuss how to incorporate collaborative learning strategies into your teaching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Reflective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“We do not learn from experience – we learn from reflecting on experience” – John Dewey</a:t>
            </a:r>
          </a:p>
          <a:p>
            <a:endParaRPr lang="en-US" dirty="0" smtClean="0"/>
          </a:p>
          <a:p>
            <a:r>
              <a:rPr lang="en-US" dirty="0" smtClean="0"/>
              <a:t>How to become an expert teacher? – adapt and develop</a:t>
            </a:r>
          </a:p>
          <a:p>
            <a:endParaRPr lang="en-US" dirty="0" smtClean="0"/>
          </a:p>
          <a:p>
            <a:r>
              <a:rPr lang="en-US" dirty="0" smtClean="0"/>
              <a:t>How can </a:t>
            </a:r>
            <a:r>
              <a:rPr lang="en-US" dirty="0" err="1" smtClean="0"/>
              <a:t>ArtForms</a:t>
            </a:r>
            <a:r>
              <a:rPr lang="en-US" dirty="0" smtClean="0"/>
              <a:t> support you?</a:t>
            </a:r>
          </a:p>
        </p:txBody>
      </p:sp>
      <p:pic>
        <p:nvPicPr>
          <p:cNvPr id="4" name="Picture 4" descr="ArtForms logo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75" y="6075363"/>
            <a:ext cx="20431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to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053" y="1600200"/>
            <a:ext cx="80317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did you implement from last year’s learning and what was the impact?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Spend a moment or two thinking, then share your thoughts with your 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2019</a:t>
            </a:r>
            <a:endParaRPr lang="en-US" dirty="0"/>
          </a:p>
        </p:txBody>
      </p:sp>
      <p:pic>
        <p:nvPicPr>
          <p:cNvPr id="6" name="Picture 5" descr="Leeds-Singing-Support-Pack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7330"/>
            <a:ext cx="1727420" cy="2393196"/>
          </a:xfrm>
          <a:prstGeom prst="rect">
            <a:avLst/>
          </a:prstGeom>
        </p:spPr>
      </p:pic>
      <p:pic>
        <p:nvPicPr>
          <p:cNvPr id="8" name="Picture 7" descr="child protec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124" y="1266767"/>
            <a:ext cx="2821893" cy="1877842"/>
          </a:xfrm>
          <a:prstGeom prst="rect">
            <a:avLst/>
          </a:prstGeom>
        </p:spPr>
      </p:pic>
      <p:pic>
        <p:nvPicPr>
          <p:cNvPr id="10" name="Picture 9" descr="aural learn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168" y="274638"/>
            <a:ext cx="2141440" cy="2869971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46654" y="2946851"/>
            <a:ext cx="3224780" cy="11127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The answers are in the room</a:t>
            </a:r>
            <a:endParaRPr lang="en-US" dirty="0"/>
          </a:p>
        </p:txBody>
      </p:sp>
      <p:pic>
        <p:nvPicPr>
          <p:cNvPr id="13" name="Picture 4" descr="ArtForms logo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3875" y="6075363"/>
            <a:ext cx="20431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creen Shot 2019-08-30 at 11.45.5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654" y="4336116"/>
            <a:ext cx="2914233" cy="2450447"/>
          </a:xfrm>
          <a:prstGeom prst="rect">
            <a:avLst/>
          </a:prstGeom>
        </p:spPr>
      </p:pic>
      <p:pic>
        <p:nvPicPr>
          <p:cNvPr id="17" name="Picture 16" descr="IMG_0630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1091" y="3348440"/>
            <a:ext cx="3635897" cy="2726923"/>
          </a:xfrm>
          <a:prstGeom prst="rect">
            <a:avLst/>
          </a:prstGeom>
        </p:spPr>
      </p:pic>
      <p:pic>
        <p:nvPicPr>
          <p:cNvPr id="7" name="Content Placeholder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20170" y="3503246"/>
            <a:ext cx="2914883" cy="194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to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053" y="1600200"/>
            <a:ext cx="80317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did you implement from last year’s learning and what was the impact?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Spend a moment or two thinking, then share your thoughts with your 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</a:t>
            </a:r>
            <a:r>
              <a:rPr lang="en-US" dirty="0" smtClean="0">
                <a:solidFill>
                  <a:srgbClr val="3366FF"/>
                </a:solidFill>
              </a:rPr>
              <a:t>hink</a:t>
            </a:r>
            <a:r>
              <a:rPr lang="en-US" dirty="0" smtClean="0"/>
              <a:t> back to the song at the start of the session – how did we learn the song?</a:t>
            </a:r>
          </a:p>
          <a:p>
            <a:endParaRPr lang="en-US" dirty="0" smtClean="0"/>
          </a:p>
          <a:p>
            <a:r>
              <a:rPr lang="en-US" dirty="0" smtClean="0"/>
              <a:t>In a </a:t>
            </a:r>
            <a:r>
              <a:rPr lang="en-US" dirty="0" smtClean="0">
                <a:solidFill>
                  <a:srgbClr val="3366FF"/>
                </a:solidFill>
              </a:rPr>
              <a:t>pair</a:t>
            </a:r>
            <a:r>
              <a:rPr lang="en-US" dirty="0" smtClean="0"/>
              <a:t> tell each other which strategy you identified.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Share</a:t>
            </a:r>
            <a:r>
              <a:rPr lang="en-US" dirty="0" smtClean="0"/>
              <a:t> your strategy with the rest of the group – and brainstorm to identify up to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5804</TotalTime>
  <Words>484</Words>
  <Application>Microsoft Office PowerPoint</Application>
  <PresentationFormat>On-screen Show (4:3)</PresentationFormat>
  <Paragraphs>63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Calibri</vt:lpstr>
      <vt:lpstr>Office Theme</vt:lpstr>
      <vt:lpstr>Raising your teaching game</vt:lpstr>
      <vt:lpstr>Starting with a song</vt:lpstr>
      <vt:lpstr>Aims of session</vt:lpstr>
      <vt:lpstr>Reflective practice</vt:lpstr>
      <vt:lpstr>Time to reflect</vt:lpstr>
      <vt:lpstr>September 2019</vt:lpstr>
      <vt:lpstr>Time to reflect</vt:lpstr>
      <vt:lpstr>Plenary</vt:lpstr>
    </vt:vector>
  </TitlesOfParts>
  <Company>Artforms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your teaching game</dc:title>
  <dc:creator>Paula Brookes</dc:creator>
  <cp:lastModifiedBy>Lloyd, Catherine</cp:lastModifiedBy>
  <cp:revision>12</cp:revision>
  <dcterms:created xsi:type="dcterms:W3CDTF">2019-08-27T18:01:09Z</dcterms:created>
  <dcterms:modified xsi:type="dcterms:W3CDTF">2019-09-09T10:29:52Z</dcterms:modified>
</cp:coreProperties>
</file>