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6" r:id="rId2"/>
    <p:sldId id="257" r:id="rId3"/>
    <p:sldId id="327" r:id="rId4"/>
    <p:sldId id="325" r:id="rId5"/>
    <p:sldId id="326" r:id="rId6"/>
    <p:sldId id="305" r:id="rId7"/>
    <p:sldId id="319" r:id="rId8"/>
    <p:sldId id="284" r:id="rId9"/>
    <p:sldId id="318" r:id="rId10"/>
    <p:sldId id="322" r:id="rId11"/>
    <p:sldId id="316" r:id="rId12"/>
    <p:sldId id="315" r:id="rId13"/>
    <p:sldId id="317" r:id="rId14"/>
    <p:sldId id="314" r:id="rId15"/>
    <p:sldId id="262" r:id="rId16"/>
    <p:sldId id="313" r:id="rId17"/>
  </p:sldIdLst>
  <p:sldSz cx="9144000" cy="6858000" type="screen4x3"/>
  <p:notesSz cx="6669088" cy="987266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71650" autoAdjust="0"/>
  </p:normalViewPr>
  <p:slideViewPr>
    <p:cSldViewPr snapToGrid="0" snapToObjects="1">
      <p:cViewPr varScale="1">
        <p:scale>
          <a:sx n="39" d="100"/>
          <a:sy n="39" d="100"/>
        </p:scale>
        <p:origin x="98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25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39" d="100"/>
          <a:sy n="39" d="100"/>
        </p:scale>
        <p:origin x="242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94" charset="-128"/>
              </a:defRPr>
            </a:lvl1pPr>
          </a:lstStyle>
          <a:p>
            <a:pPr>
              <a:defRPr/>
            </a:pPr>
            <a:fld id="{749D26F3-EFA2-461D-98EF-F8910190163B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9CCB94-A8F9-4B47-B1B4-623CA0AF9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753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-94" charset="0"/>
                <a:ea typeface="ＭＳ Ｐゴシック" pitchFamily="-94" charset="-128"/>
              </a:defRPr>
            </a:lvl1pPr>
          </a:lstStyle>
          <a:p>
            <a:pPr>
              <a:defRPr/>
            </a:pPr>
            <a:fld id="{6ECF8708-B3FD-4787-B8DA-A0F8C6AE69C9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689475"/>
            <a:ext cx="5335588" cy="4443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8BD3DC-2AEA-41C6-A0F2-6B682428A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7036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57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246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45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657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96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61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D4C53D-1685-4780-8C7C-42CDECEE8D93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8458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35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24DC33-D93A-46BD-887E-BBEC8EC2C458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502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D13213-483B-4D1A-BC7C-DD9F00437D8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783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EDD602-E274-4135-B9C7-891167344A8C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298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061CE0-5269-4918-975D-809DC48B83E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883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don’t have time to teach endless amounts of repertoire – plus</a:t>
            </a:r>
            <a:r>
              <a:rPr lang="en-GB" baseline="0" dirty="0" smtClean="0"/>
              <a:t> children need </a:t>
            </a:r>
            <a:r>
              <a:rPr lang="en-GB" baseline="0" smtClean="0"/>
              <a:t>a degree of</a:t>
            </a:r>
            <a:r>
              <a:rPr lang="en-GB" smtClean="0"/>
              <a:t> </a:t>
            </a:r>
            <a:r>
              <a:rPr lang="en-GB" dirty="0" smtClean="0"/>
              <a:t>repetition</a:t>
            </a:r>
            <a:r>
              <a:rPr lang="en-GB" baseline="0" dirty="0" smtClean="0"/>
              <a:t>.  The secret is how you use the songs that you teach to get the most out of a song.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52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8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A85DD1-9C02-4E6E-BABB-CC7A879818C7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356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BD3DC-2AEA-41C6-A0F2-6B682428A1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06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BD2D9-6BB8-4C2B-A7E3-E25AFA3DF9CB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0B9F-A4C4-4A15-893E-E70D6984F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87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610F-B999-4420-A5E1-D08DC4F1E70F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A0FC-57E4-47CE-AE56-B7DEE86CD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0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7A99A-3C54-4238-A998-E501ECD9D18A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FDDF-9F51-4186-B304-CCF5A3B2B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0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FC4E-D88E-4B13-9F10-01C6462455A2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570E-515E-4D0E-B497-D0F446E52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4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E5705-181C-450C-A8A5-449FCBC87750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B65E6-3EE4-4DA8-B687-709200E97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92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FE812-8D71-4DB8-A879-9CD07EAB6E38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BC28-14EF-47E4-A381-C5B6B81EC5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3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EC4B7-95C3-40A3-992A-CFE858C9FA61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3A30-9C09-40B3-84C1-E9599E310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22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46B50-8DB1-4CD9-A7D4-1168BAFF3B6C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A2AA1-7426-4BD5-A82E-D5ED73999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2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C0E72-C102-4934-83B2-6B6411728396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84F5-D5A2-415F-94D6-A4859B6CA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2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F85B-B063-44C1-82E6-4C72A01F7A4C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E3606-5C5E-4FB9-87A8-7BA5B3C0B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96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D9D3A-20A4-4C40-817A-96C6858E4BA3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16EF-6387-4D64-908C-1F31B5F96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6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94" charset="0"/>
                <a:ea typeface="ＭＳ Ｐゴシック" pitchFamily="-94" charset="-128"/>
              </a:defRPr>
            </a:lvl1pPr>
          </a:lstStyle>
          <a:p>
            <a:pPr>
              <a:defRPr/>
            </a:pPr>
            <a:fld id="{A17CE46E-40C9-4CD3-9E5B-1A1D270244CF}" type="datetime1">
              <a:rPr lang="en-US"/>
              <a:pPr>
                <a:defRPr/>
              </a:pPr>
              <a:t>9/2/2018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58AECC-337D-4E33-8490-5C8D2187D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ical100.org/sort/story-telling/piece/70/william-tell-overtur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ical100.org/sort/story-telling/piece/70/william-tell-overtur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F80LKTinhJ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IbYCOiETx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zSLEZU3o9j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aula.Brookes@leeds.gov.u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ssical100.org/sort/story-telling/piece/70/william-tell-overture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85800" y="11795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WCET - Not Just Performing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Monday 3</a:t>
            </a:r>
            <a:r>
              <a:rPr lang="en-US" baseline="30000" dirty="0" smtClean="0">
                <a:ea typeface="+mn-ea"/>
                <a:cs typeface="+mn-cs"/>
              </a:rPr>
              <a:t>rd</a:t>
            </a:r>
            <a:r>
              <a:rPr lang="en-US" dirty="0" smtClean="0">
                <a:ea typeface="+mn-ea"/>
                <a:cs typeface="+mn-cs"/>
              </a:rPr>
              <a:t> September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1.30-2.45pm</a:t>
            </a:r>
          </a:p>
        </p:txBody>
      </p:sp>
      <p:pic>
        <p:nvPicPr>
          <p:cNvPr id="4100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Active Listening Activity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Get your sticks ready!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  </a:t>
            </a:r>
            <a:r>
              <a:rPr lang="en-GB" altLang="en-US" dirty="0" smtClean="0">
                <a:ea typeface="ＭＳ Ｐゴシック" panose="020B0600070205080204" pitchFamily="34" charset="-128"/>
                <a:hlinkClick r:id="rId3"/>
              </a:rPr>
              <a:t>Audio</a:t>
            </a:r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8436" name="Picture 4" descr="ArtForms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William Tell Overture Finale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</a:rPr>
              <a:t>Structure</a:t>
            </a:r>
            <a:endParaRPr lang="en-GB" altLang="en-US" sz="160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8000" b="1" smtClean="0">
                <a:solidFill>
                  <a:srgbClr val="0070C0"/>
                </a:solidFill>
                <a:ea typeface="ＭＳ Ｐゴシック" panose="020B0600070205080204" pitchFamily="34" charset="-128"/>
              </a:rPr>
              <a:t>  A  A  B  C  A  A </a:t>
            </a:r>
            <a:r>
              <a:rPr lang="en-GB" altLang="en-US" sz="4800" b="1" smtClean="0">
                <a:solidFill>
                  <a:srgbClr val="0070C0"/>
                </a:solidFill>
                <a:ea typeface="ＭＳ Ｐゴシック" panose="020B0600070205080204" pitchFamily="34" charset="-128"/>
              </a:rPr>
              <a:t>end</a:t>
            </a:r>
            <a:endParaRPr lang="en-GB" altLang="en-US" sz="140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3"/>
              </a:rPr>
              <a:t>Audio</a:t>
            </a: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</a:rPr>
              <a:t>Class version: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4"/>
              </a:rPr>
              <a:t>https://www.youtube.com/watch?v=F80LKTinhJE</a:t>
            </a:r>
            <a:r>
              <a:rPr lang="en-GB" altLang="en-US" smtClean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9460" name="Picture 4" descr="ArtForms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anose="020B0600070205080204" pitchFamily="34" charset="-128"/>
              </a:rPr>
              <a:t>William Tell Overture Finale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3"/>
              </a:rPr>
              <a:t>https://www.youtube.com/watch?v=YIbYCOiETx0</a:t>
            </a:r>
            <a:r>
              <a:rPr lang="en-GB" altLang="en-US" smtClean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</a:rPr>
              <a:t>Melodica Men: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  <a:hlinkClick r:id="rId4"/>
              </a:rPr>
              <a:t>https://www.youtube.com/watch?v=zSLEZU3o9jI</a:t>
            </a:r>
            <a:r>
              <a:rPr lang="en-GB" altLang="en-US" smtClean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0484" name="Picture 4" descr="ArtForms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William Tell Overture Finale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/>
              <a:t>Create group piece about horse racing using the 2 notes that you know on your instrument and also voice / body percussion.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ea typeface="ＭＳ Ｐゴシック" panose="020B0600070205080204" pitchFamily="34" charset="-128"/>
              </a:rPr>
              <a:t>Things to think about:</a:t>
            </a:r>
          </a:p>
          <a:p>
            <a:pPr>
              <a:defRPr/>
            </a:pPr>
            <a:r>
              <a:rPr lang="en-GB" altLang="en-US" dirty="0" smtClean="0">
                <a:ea typeface="ＭＳ Ｐゴシック" panose="020B0600070205080204" pitchFamily="34" charset="-128"/>
              </a:rPr>
              <a:t>Structure of your piece</a:t>
            </a:r>
          </a:p>
          <a:p>
            <a:pPr>
              <a:defRPr/>
            </a:pPr>
            <a:r>
              <a:rPr lang="en-GB" altLang="en-US" dirty="0" smtClean="0">
                <a:ea typeface="ＭＳ Ｐゴシック" panose="020B0600070205080204" pitchFamily="34" charset="-128"/>
              </a:rPr>
              <a:t>Who will be your conductor?</a:t>
            </a:r>
          </a:p>
        </p:txBody>
      </p:sp>
      <p:pic>
        <p:nvPicPr>
          <p:cNvPr id="21508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97584"/>
            <a:ext cx="8229600" cy="1143000"/>
          </a:xfrm>
        </p:spPr>
        <p:txBody>
          <a:bodyPr/>
          <a:lstStyle/>
          <a:p>
            <a:r>
              <a:rPr lang="en-GB" altLang="en-US" sz="3200" dirty="0" err="1" smtClean="0">
                <a:ea typeface="ＭＳ Ｐゴシック" panose="020B0600070205080204" pitchFamily="34" charset="-128"/>
              </a:rPr>
              <a:t>T’aint</a:t>
            </a:r>
            <a:r>
              <a:rPr lang="en-GB" altLang="en-US" sz="3200" dirty="0" smtClean="0">
                <a:ea typeface="ＭＳ Ｐゴシック" panose="020B0600070205080204" pitchFamily="34" charset="-128"/>
              </a:rPr>
              <a:t> what you do, it’s the way that you do it</a:t>
            </a:r>
            <a:endParaRPr lang="en-GB" altLang="en-US" sz="32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Ask one child to tell me what they have to do before they start the task 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Model/demonstrate task – clarify what you’re looking for, ask for ideas; </a:t>
            </a:r>
            <a:r>
              <a:rPr lang="en-GB" altLang="en-US" sz="2000" dirty="0" err="1" smtClean="0">
                <a:ea typeface="ＭＳ Ｐゴシック" panose="020B0600070205080204" pitchFamily="34" charset="-128"/>
              </a:rPr>
              <a:t>eg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 confirm structure – beginning, middle, end 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Break down task into appropriate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and manageable chunks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– NOT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“Create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a group piece using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ostinato”</a:t>
            </a:r>
            <a:endParaRPr lang="en-GB" altLang="en-US" sz="20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Groups – who chooses? What criteria? – allows you to put support where needed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Sample progress – what’s good so far, how could it be improved?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Before performing – who is counting in? where is the performance area?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How to structure performance – all individually, following one after another without a gap, groups performing together, comment at end</a:t>
            </a:r>
          </a:p>
          <a:p>
            <a:pPr>
              <a:defRPr/>
            </a:pPr>
            <a:r>
              <a:rPr lang="en-GB" altLang="en-US" sz="2000" dirty="0" smtClean="0">
                <a:ea typeface="ＭＳ Ｐゴシック" panose="020B0600070205080204" pitchFamily="34" charset="-128"/>
              </a:rPr>
              <a:t>Listening criteria – what are we looking for? 2 </a:t>
            </a:r>
            <a:r>
              <a:rPr lang="en-GB" altLang="en-US" sz="2000" dirty="0">
                <a:ea typeface="ＭＳ Ｐゴシック" panose="020B0600070205080204" pitchFamily="34" charset="-128"/>
              </a:rPr>
              <a:t>stars and wish, who likes 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it? </a:t>
            </a:r>
            <a:r>
              <a:rPr lang="en-GB" altLang="en-US" sz="2000" dirty="0">
                <a:ea typeface="ＭＳ Ｐゴシック" panose="020B0600070205080204" pitchFamily="34" charset="-128"/>
              </a:rPr>
              <a:t>what do you like about it</a:t>
            </a:r>
            <a:r>
              <a:rPr lang="en-GB" altLang="en-US" sz="2000" dirty="0" smtClean="0">
                <a:ea typeface="ＭＳ Ｐゴシック" panose="020B0600070205080204" pitchFamily="34" charset="-128"/>
              </a:rPr>
              <a:t>? Point to your favourite group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2532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Time to reflect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Do you have a balance of learning opportunities in your WC (or other) lessons?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Do children have the opportunity to respond creatively in your lessons?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What’s going well that may be developed further?</a:t>
            </a:r>
          </a:p>
          <a:p>
            <a:pPr eaLnBrk="1" hangingPunct="1"/>
            <a:endParaRPr lang="en-US" altLang="en-US" sz="2800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smtClean="0">
                <a:ea typeface="ＭＳ Ｐゴシック" panose="020B0600070205080204" pitchFamily="34" charset="-128"/>
              </a:rPr>
              <a:t>Questions?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ea typeface="ＭＳ Ｐゴシック" panose="020B0600070205080204" pitchFamily="34" charset="-128"/>
                <a:hlinkClick r:id="rId3"/>
              </a:rPr>
              <a:t>Paula.Brookes@leeds.gov.uk</a:t>
            </a:r>
            <a:r>
              <a:rPr lang="en-US" altLang="en-US" sz="2400" smtClean="0">
                <a:ea typeface="ＭＳ Ｐゴシック" panose="020B0600070205080204" pitchFamily="34" charset="-128"/>
              </a:rPr>
              <a:t>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3556" name="Picture 4" descr="ArtForms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5604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848350"/>
            <a:ext cx="20431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Aims of this session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z="1600" dirty="0" smtClean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Recap expectations of Whole Class Instrumental teaching</a:t>
            </a: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Explore ways of incorporating composition into WCIT through </a:t>
            </a:r>
            <a:r>
              <a:rPr lang="en-GB" altLang="en-US" sz="2400" dirty="0" smtClean="0">
                <a:ea typeface="ＭＳ Ｐゴシック" panose="020B0600070205080204" pitchFamily="34" charset="-128"/>
              </a:rPr>
              <a:t>Singing </a:t>
            </a:r>
            <a:r>
              <a:rPr lang="en-GB" altLang="en-US" sz="2400" dirty="0" smtClean="0">
                <a:ea typeface="ＭＳ Ｐゴシック" panose="020B0600070205080204" pitchFamily="34" charset="-128"/>
              </a:rPr>
              <a:t>and Listening</a:t>
            </a: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Provide opportunities for discussion / sharing with colleagues</a:t>
            </a: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5124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6021388"/>
            <a:ext cx="18462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Expectations in WCIT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z="1600" b="1" dirty="0" smtClean="0">
              <a:ea typeface="ＭＳ Ｐゴシック" panose="020B0600070205080204" pitchFamily="34" charset="-128"/>
            </a:endParaRPr>
          </a:p>
          <a:p>
            <a:r>
              <a:rPr lang="en-GB" altLang="en-US" sz="2400" b="1" dirty="0" smtClean="0">
                <a:ea typeface="ＭＳ Ｐゴシック" panose="020B0600070205080204" pitchFamily="34" charset="-128"/>
              </a:rPr>
              <a:t>Whole Class Instrumental Teaching - teaching music via the instrument, not just (for example) about teaching how to play recorder; </a:t>
            </a: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WC colour awards allows for </a:t>
            </a:r>
            <a:r>
              <a:rPr lang="en-GB" altLang="en-US" sz="2400" dirty="0" smtClean="0">
                <a:ea typeface="ＭＳ Ｐゴシック" panose="020B0600070205080204" pitchFamily="34" charset="-128"/>
              </a:rPr>
              <a:t>breadth – expectation for all staff to use whole class colour awards in their teaching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  <a:p>
            <a:r>
              <a:rPr lang="en-GB" sz="2400" dirty="0" smtClean="0"/>
              <a:t>For most classes, this will be their only music provision during the year – have an awareness of National Curriculum expectations for the year group you are teaching</a:t>
            </a: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7172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6021388"/>
            <a:ext cx="18462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National Curriculum expectations: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2328"/>
            <a:ext cx="8229600" cy="482383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2800" dirty="0" smtClean="0"/>
              <a:t>AF </a:t>
            </a:r>
            <a:r>
              <a:rPr lang="en-GB" sz="2800" dirty="0" smtClean="0"/>
              <a:t>Progression and Assessment Document (in Staff Room area on ArtForms website)</a:t>
            </a:r>
          </a:p>
          <a:p>
            <a:pPr>
              <a:defRPr/>
            </a:pPr>
            <a:r>
              <a:rPr lang="en-GB" sz="2800" dirty="0" smtClean="0"/>
              <a:t>4 pillars – </a:t>
            </a:r>
            <a:r>
              <a:rPr lang="en-GB" sz="2800" dirty="0" smtClean="0"/>
              <a:t>Performing</a:t>
            </a:r>
            <a:r>
              <a:rPr lang="en-GB" sz="2800" dirty="0" smtClean="0"/>
              <a:t>, </a:t>
            </a:r>
            <a:r>
              <a:rPr lang="en-GB" sz="2800" dirty="0" smtClean="0"/>
              <a:t>Composing</a:t>
            </a:r>
            <a:r>
              <a:rPr lang="en-GB" sz="2800" dirty="0" smtClean="0"/>
              <a:t>, </a:t>
            </a:r>
            <a:r>
              <a:rPr lang="en-GB" sz="2800" dirty="0" smtClean="0"/>
              <a:t>Listening</a:t>
            </a:r>
            <a:r>
              <a:rPr lang="en-GB" sz="2800" dirty="0" smtClean="0"/>
              <a:t>, </a:t>
            </a:r>
            <a:r>
              <a:rPr lang="en-GB" sz="2800" dirty="0"/>
              <a:t>R</a:t>
            </a:r>
            <a:r>
              <a:rPr lang="en-GB" sz="2800" dirty="0" smtClean="0"/>
              <a:t>eviewing; 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pillar – Singing</a:t>
            </a:r>
          </a:p>
          <a:p>
            <a:pPr>
              <a:defRPr/>
            </a:pPr>
            <a:r>
              <a:rPr lang="en-GB" sz="2800" dirty="0" smtClean="0"/>
              <a:t>Year 3 Expectations: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I can create and perform simple rhythmic and melodic patterns as part of a team</a:t>
            </a:r>
            <a:endParaRPr lang="en-GB" altLang="en-US" sz="20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I can share ideas and listen to others when working on a composition </a:t>
            </a:r>
            <a:endParaRPr lang="en-GB" altLang="en-US" sz="20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I can explore and create melodies that use steps and leaps and a wider range of notes </a:t>
            </a:r>
            <a:endParaRPr lang="en-GB" altLang="en-US" sz="20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I can select a sound or instrument to achieve an effect, e.g. quiet playing on chime bars to create something peaceful 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endParaRPr lang="en-GB" sz="2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400" dirty="0"/>
          </a:p>
        </p:txBody>
      </p:sp>
      <p:pic>
        <p:nvPicPr>
          <p:cNvPr id="9220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6021388"/>
            <a:ext cx="18462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 smtClean="0">
                <a:ea typeface="ＭＳ Ｐゴシック" panose="020B0600070205080204" pitchFamily="34" charset="-128"/>
              </a:rPr>
              <a:t>Composing Activities in WCIT</a:t>
            </a:r>
            <a:endParaRPr lang="en-GB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Why Compose? – opportunities for children to work independently /pairs / groups; allows children to have control of their learning; allows children to consolidate and develop their learning; addresses issue of too much teacher led time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  <a:p>
            <a:r>
              <a:rPr lang="en-GB" altLang="en-US" sz="2400" dirty="0" smtClean="0">
                <a:ea typeface="ＭＳ Ｐゴシック" panose="020B0600070205080204" pitchFamily="34" charset="-128"/>
              </a:rPr>
              <a:t>Who includes regular composing activities within whole class learning?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  <a:p>
            <a:endParaRPr lang="en-GB" altLang="en-US" sz="1800" dirty="0" smtClean="0">
              <a:ea typeface="ＭＳ Ｐゴシック" panose="020B0600070205080204" pitchFamily="34" charset="-128"/>
            </a:endParaRPr>
          </a:p>
          <a:p>
            <a:endParaRPr lang="en-GB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1268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261100"/>
            <a:ext cx="15271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anose="020B0600070205080204" pitchFamily="34" charset="-128"/>
              </a:rPr>
              <a:t>When is a song more than a song?</a:t>
            </a:r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Clarinet Café – Ellen Carter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2000" dirty="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Examples of activities - Choose </a:t>
            </a:r>
            <a:r>
              <a:rPr lang="en-GB" altLang="en-US" dirty="0" smtClean="0">
                <a:ea typeface="ＭＳ Ｐゴシック" panose="020B0600070205080204" pitchFamily="34" charset="-128"/>
              </a:rPr>
              <a:t>the food </a:t>
            </a:r>
            <a:r>
              <a:rPr lang="en-GB" altLang="en-US" dirty="0" smtClean="0">
                <a:ea typeface="ＭＳ Ｐゴシック" panose="020B0600070205080204" pitchFamily="34" charset="-128"/>
              </a:rPr>
              <a:t>or </a:t>
            </a:r>
            <a:r>
              <a:rPr lang="en-GB" altLang="en-US" dirty="0" smtClean="0">
                <a:ea typeface="ＭＳ Ｐゴシック" panose="020B0600070205080204" pitchFamily="34" charset="-128"/>
              </a:rPr>
              <a:t>drink that you would like to see on the menu and use these to create rhythmic and melodic </a:t>
            </a:r>
            <a:r>
              <a:rPr lang="en-GB" altLang="en-US" dirty="0" smtClean="0">
                <a:ea typeface="ＭＳ Ｐゴシック" panose="020B0600070205080204" pitchFamily="34" charset="-128"/>
              </a:rPr>
              <a:t>ostinato.  Create a class piece of music layering ostinato.</a:t>
            </a: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dirty="0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How else could you use this song?</a:t>
            </a:r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3316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anose="020B0600070205080204" pitchFamily="34" charset="-128"/>
              </a:rPr>
              <a:t>Starting with a Song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mtClean="0">
                <a:ea typeface="ＭＳ Ｐゴシック" panose="020B0600070205080204" pitchFamily="34" charset="-128"/>
              </a:rPr>
              <a:t>Discuss and share examples of activities that you use (or could use) which start with a song and allow children the opportunity to respond creatively through improvising or composing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6388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Starting with a song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03200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GB" sz="2800" dirty="0" err="1"/>
              <a:t>Eg</a:t>
            </a:r>
            <a:r>
              <a:rPr lang="en-GB" sz="2800" dirty="0"/>
              <a:t> – </a:t>
            </a:r>
            <a:r>
              <a:rPr lang="en-GB" sz="2800" dirty="0" smtClean="0"/>
              <a:t>I hear Thunder (Ukulele Magic)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Create watery word </a:t>
            </a:r>
            <a:r>
              <a:rPr lang="en-GB" sz="2800" dirty="0" err="1" smtClean="0"/>
              <a:t>ostinati</a:t>
            </a:r>
            <a:r>
              <a:rPr lang="en-GB" sz="2800" dirty="0" smtClean="0"/>
              <a:t> to accompany the song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Create soundscape of rhythms or melodies using watery words -  </a:t>
            </a:r>
            <a:r>
              <a:rPr lang="en-GB" sz="2800" dirty="0" err="1" smtClean="0"/>
              <a:t>splish</a:t>
            </a:r>
            <a:r>
              <a:rPr lang="en-GB" sz="2800" dirty="0" smtClean="0"/>
              <a:t> splash, splosh, </a:t>
            </a:r>
            <a:r>
              <a:rPr lang="en-GB" sz="2800" dirty="0" err="1" smtClean="0"/>
              <a:t>pitter</a:t>
            </a:r>
            <a:r>
              <a:rPr lang="en-GB" sz="2800" dirty="0" smtClean="0"/>
              <a:t> patter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Add rap section </a:t>
            </a:r>
            <a:endParaRPr lang="en-GB" sz="2800" dirty="0"/>
          </a:p>
          <a:p>
            <a:pPr>
              <a:defRPr/>
            </a:pP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4340" name="Picture 4" descr="ArtForms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0753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8435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Active Listening Activity</a:t>
            </a:r>
          </a:p>
        </p:txBody>
      </p:sp>
      <p:pic>
        <p:nvPicPr>
          <p:cNvPr id="17411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79788"/>
            <a:ext cx="3251200" cy="2168525"/>
          </a:xfrm>
        </p:spPr>
      </p:pic>
      <p:pic>
        <p:nvPicPr>
          <p:cNvPr id="17412" name="Picture 4" descr="ArtForms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70563"/>
            <a:ext cx="2043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154113"/>
            <a:ext cx="32877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169988"/>
            <a:ext cx="33051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389313"/>
            <a:ext cx="32877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846138" y="5942013"/>
            <a:ext cx="1522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3200"/>
              <a:t> </a:t>
            </a:r>
            <a:r>
              <a:rPr lang="en-GB" altLang="en-US" sz="3200">
                <a:hlinkClick r:id="rId8"/>
              </a:rPr>
              <a:t>Audio</a:t>
            </a:r>
            <a:endParaRPr lang="en-GB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15316</TotalTime>
  <Words>766</Words>
  <Application>Microsoft Office PowerPoint</Application>
  <PresentationFormat>On-screen Show (4:3)</PresentationFormat>
  <Paragraphs>117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ＭＳ Ｐゴシック</vt:lpstr>
      <vt:lpstr>Calibri</vt:lpstr>
      <vt:lpstr>Office Theme</vt:lpstr>
      <vt:lpstr>WCET - Not Just Performing </vt:lpstr>
      <vt:lpstr>Aims of this session</vt:lpstr>
      <vt:lpstr>Expectations in WCIT</vt:lpstr>
      <vt:lpstr>National Curriculum expectations:</vt:lpstr>
      <vt:lpstr>Composing Activities in WCIT</vt:lpstr>
      <vt:lpstr>When is a song more than a song?</vt:lpstr>
      <vt:lpstr>Starting with a Song</vt:lpstr>
      <vt:lpstr>Starting with a song</vt:lpstr>
      <vt:lpstr>Active Listening Activity</vt:lpstr>
      <vt:lpstr>Active Listening Activity</vt:lpstr>
      <vt:lpstr>William Tell Overture Finale</vt:lpstr>
      <vt:lpstr>William Tell Overture Finale</vt:lpstr>
      <vt:lpstr>William Tell Overture Finale</vt:lpstr>
      <vt:lpstr>T’aint what you do, it’s the way that you do it</vt:lpstr>
      <vt:lpstr>Time to reflect</vt:lpstr>
      <vt:lpstr>PowerPoint Presentation</vt:lpstr>
    </vt:vector>
  </TitlesOfParts>
  <Company>Artforms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DO</dc:title>
  <dc:creator>Paula Brookes</dc:creator>
  <cp:lastModifiedBy>Brookes, Paula</cp:lastModifiedBy>
  <cp:revision>135</cp:revision>
  <cp:lastPrinted>2017-05-08T11:00:19Z</cp:lastPrinted>
  <dcterms:created xsi:type="dcterms:W3CDTF">2017-05-05T11:42:01Z</dcterms:created>
  <dcterms:modified xsi:type="dcterms:W3CDTF">2018-09-02T16:35:52Z</dcterms:modified>
</cp:coreProperties>
</file>